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handoutMasterIdLst>
    <p:handoutMasterId r:id="rId10"/>
  </p:handoutMasterIdLst>
  <p:sldIdLst>
    <p:sldId id="265" r:id="rId5"/>
    <p:sldId id="258" r:id="rId6"/>
    <p:sldId id="266" r:id="rId7"/>
    <p:sldId id="263"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4">
          <p15:clr>
            <a:srgbClr val="A4A3A4"/>
          </p15:clr>
        </p15:guide>
        <p15:guide id="3" orient="horz" pos="4176">
          <p15:clr>
            <a:srgbClr val="A4A3A4"/>
          </p15:clr>
        </p15:guide>
        <p15:guide id="4" pos="4320">
          <p15:clr>
            <a:srgbClr val="A4A3A4"/>
          </p15:clr>
        </p15:guide>
        <p15:guide id="5" pos="2160">
          <p15:clr>
            <a:srgbClr val="A4A3A4"/>
          </p15:clr>
        </p15:guide>
        <p15:guide id="6" pos="144">
          <p15:clr>
            <a:srgbClr val="A4A3A4"/>
          </p15:clr>
        </p15:guide>
        <p15:guide id="7" pos="4176">
          <p15:clr>
            <a:srgbClr val="A4A3A4"/>
          </p15:clr>
        </p15:guide>
        <p15:guide id="8" pos="56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A3D"/>
    <a:srgbClr val="D4D8DA"/>
    <a:srgbClr val="B9BFC3"/>
    <a:srgbClr val="F9FC8C"/>
    <a:srgbClr val="3E4448"/>
    <a:srgbClr val="FFFF99"/>
    <a:srgbClr val="FF6600"/>
    <a:srgbClr val="FF9933"/>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varScale="1">
        <p:scale>
          <a:sx n="63" d="100"/>
          <a:sy n="63" d="100"/>
        </p:scale>
        <p:origin x="1456" y="56"/>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dley Warren" userId="0e57eea0-267e-4228-a804-2a51724cbcb4" providerId="ADAL" clId="{406CAC49-0582-47FF-906B-84BE0B5CA7DC}"/>
    <pc:docChg chg="undo custSel modSld">
      <pc:chgData name="Hedley Warren" userId="0e57eea0-267e-4228-a804-2a51724cbcb4" providerId="ADAL" clId="{406CAC49-0582-47FF-906B-84BE0B5CA7DC}" dt="2021-12-07T21:45:06.844" v="31" actId="1076"/>
      <pc:docMkLst>
        <pc:docMk/>
      </pc:docMkLst>
      <pc:sldChg chg="modSp mod">
        <pc:chgData name="Hedley Warren" userId="0e57eea0-267e-4228-a804-2a51724cbcb4" providerId="ADAL" clId="{406CAC49-0582-47FF-906B-84BE0B5CA7DC}" dt="2021-11-08T22:19:27.421" v="30" actId="14100"/>
        <pc:sldMkLst>
          <pc:docMk/>
          <pc:sldMk cId="0" sldId="263"/>
        </pc:sldMkLst>
        <pc:spChg chg="mod">
          <ac:chgData name="Hedley Warren" userId="0e57eea0-267e-4228-a804-2a51724cbcb4" providerId="ADAL" clId="{406CAC49-0582-47FF-906B-84BE0B5CA7DC}" dt="2021-11-03T21:26:39.384" v="21" actId="207"/>
          <ac:spMkLst>
            <pc:docMk/>
            <pc:sldMk cId="0" sldId="263"/>
            <ac:spMk id="6146" creationId="{00000000-0000-0000-0000-000000000000}"/>
          </ac:spMkLst>
        </pc:spChg>
        <pc:spChg chg="mod">
          <ac:chgData name="Hedley Warren" userId="0e57eea0-267e-4228-a804-2a51724cbcb4" providerId="ADAL" clId="{406CAC49-0582-47FF-906B-84BE0B5CA7DC}" dt="2021-11-08T22:19:27.421" v="30" actId="14100"/>
          <ac:spMkLst>
            <pc:docMk/>
            <pc:sldMk cId="0" sldId="263"/>
            <ac:spMk id="6148" creationId="{00000000-0000-0000-0000-000000000000}"/>
          </ac:spMkLst>
        </pc:spChg>
        <pc:spChg chg="mod">
          <ac:chgData name="Hedley Warren" userId="0e57eea0-267e-4228-a804-2a51724cbcb4" providerId="ADAL" clId="{406CAC49-0582-47FF-906B-84BE0B5CA7DC}" dt="2021-11-03T21:26:50.743" v="22" actId="207"/>
          <ac:spMkLst>
            <pc:docMk/>
            <pc:sldMk cId="0" sldId="263"/>
            <ac:spMk id="6149" creationId="{00000000-0000-0000-0000-000000000000}"/>
          </ac:spMkLst>
        </pc:spChg>
      </pc:sldChg>
      <pc:sldChg chg="modSp mod">
        <pc:chgData name="Hedley Warren" userId="0e57eea0-267e-4228-a804-2a51724cbcb4" providerId="ADAL" clId="{406CAC49-0582-47FF-906B-84BE0B5CA7DC}" dt="2021-12-07T21:45:06.844" v="31" actId="1076"/>
        <pc:sldMkLst>
          <pc:docMk/>
          <pc:sldMk cId="0" sldId="265"/>
        </pc:sldMkLst>
        <pc:spChg chg="mod">
          <ac:chgData name="Hedley Warren" userId="0e57eea0-267e-4228-a804-2a51724cbcb4" providerId="ADAL" clId="{406CAC49-0582-47FF-906B-84BE0B5CA7DC}" dt="2021-11-03T21:26:58.230" v="23" actId="20577"/>
          <ac:spMkLst>
            <pc:docMk/>
            <pc:sldMk cId="0" sldId="265"/>
            <ac:spMk id="3074" creationId="{00000000-0000-0000-0000-000000000000}"/>
          </ac:spMkLst>
        </pc:spChg>
        <pc:spChg chg="mod">
          <ac:chgData name="Hedley Warren" userId="0e57eea0-267e-4228-a804-2a51724cbcb4" providerId="ADAL" clId="{406CAC49-0582-47FF-906B-84BE0B5CA7DC}" dt="2021-12-07T21:45:06.844" v="31" actId="1076"/>
          <ac:spMkLst>
            <pc:docMk/>
            <pc:sldMk cId="0" sldId="265"/>
            <ac:spMk id="3075" creationId="{00000000-0000-0000-0000-000000000000}"/>
          </ac:spMkLst>
        </pc:spChg>
        <pc:spChg chg="mod">
          <ac:chgData name="Hedley Warren" userId="0e57eea0-267e-4228-a804-2a51724cbcb4" providerId="ADAL" clId="{406CAC49-0582-47FF-906B-84BE0B5CA7DC}" dt="2021-11-08T22:18:54.628" v="26" actId="20577"/>
          <ac:spMkLst>
            <pc:docMk/>
            <pc:sldMk cId="0" sldId="265"/>
            <ac:spMk id="3077" creationId="{00000000-0000-0000-0000-000000000000}"/>
          </ac:spMkLst>
        </pc:spChg>
      </pc:sldChg>
    </pc:docChg>
  </pc:docChgLst>
  <pc:docChgLst>
    <pc:chgData name="Peyton Severson" userId="db01e5b9-3106-40af-aad1-e4928c52db79" providerId="ADAL" clId="{ED85447C-83FA-46C3-8AE9-2A6C440B33FF}"/>
    <pc:docChg chg="modSld">
      <pc:chgData name="Peyton Severson" userId="db01e5b9-3106-40af-aad1-e4928c52db79" providerId="ADAL" clId="{ED85447C-83FA-46C3-8AE9-2A6C440B33FF}" dt="2022-10-26T16:40:22.909" v="15" actId="20577"/>
      <pc:docMkLst>
        <pc:docMk/>
      </pc:docMkLst>
      <pc:sldChg chg="modSp mod">
        <pc:chgData name="Peyton Severson" userId="db01e5b9-3106-40af-aad1-e4928c52db79" providerId="ADAL" clId="{ED85447C-83FA-46C3-8AE9-2A6C440B33FF}" dt="2022-10-26T16:40:22.909" v="15" actId="20577"/>
        <pc:sldMkLst>
          <pc:docMk/>
          <pc:sldMk cId="0" sldId="263"/>
        </pc:sldMkLst>
        <pc:spChg chg="mod">
          <ac:chgData name="Peyton Severson" userId="db01e5b9-3106-40af-aad1-e4928c52db79" providerId="ADAL" clId="{ED85447C-83FA-46C3-8AE9-2A6C440B33FF}" dt="2022-10-26T16:40:22.909" v="15" actId="20577"/>
          <ac:spMkLst>
            <pc:docMk/>
            <pc:sldMk cId="0" sldId="263"/>
            <ac:spMk id="6148" creationId="{00000000-0000-0000-0000-000000000000}"/>
          </ac:spMkLst>
        </pc:spChg>
      </pc:sldChg>
      <pc:sldChg chg="modSp mod">
        <pc:chgData name="Peyton Severson" userId="db01e5b9-3106-40af-aad1-e4928c52db79" providerId="ADAL" clId="{ED85447C-83FA-46C3-8AE9-2A6C440B33FF}" dt="2022-10-26T16:39:59.620" v="10" actId="20577"/>
        <pc:sldMkLst>
          <pc:docMk/>
          <pc:sldMk cId="0" sldId="265"/>
        </pc:sldMkLst>
        <pc:spChg chg="mod">
          <ac:chgData name="Peyton Severson" userId="db01e5b9-3106-40af-aad1-e4928c52db79" providerId="ADAL" clId="{ED85447C-83FA-46C3-8AE9-2A6C440B33FF}" dt="2022-10-26T16:39:37.896" v="1" actId="20577"/>
          <ac:spMkLst>
            <pc:docMk/>
            <pc:sldMk cId="0" sldId="265"/>
            <ac:spMk id="3074" creationId="{00000000-0000-0000-0000-000000000000}"/>
          </ac:spMkLst>
        </pc:spChg>
        <pc:spChg chg="mod">
          <ac:chgData name="Peyton Severson" userId="db01e5b9-3106-40af-aad1-e4928c52db79" providerId="ADAL" clId="{ED85447C-83FA-46C3-8AE9-2A6C440B33FF}" dt="2022-10-26T16:39:59.620" v="10" actId="20577"/>
          <ac:spMkLst>
            <pc:docMk/>
            <pc:sldMk cId="0" sldId="265"/>
            <ac:spMk id="3077" creationId="{00000000-0000-0000-0000-000000000000}"/>
          </ac:spMkLst>
        </pc:spChg>
      </pc:sldChg>
    </pc:docChg>
  </pc:docChgLst>
  <pc:docChgLst>
    <pc:chgData name="Peyton Severson" userId="db01e5b9-3106-40af-aad1-e4928c52db79" providerId="ADAL" clId="{2D9EBC95-1FC3-4798-BD4D-1CDEDCC56D5B}"/>
    <pc:docChg chg="modSld">
      <pc:chgData name="Peyton Severson" userId="db01e5b9-3106-40af-aad1-e4928c52db79" providerId="ADAL" clId="{2D9EBC95-1FC3-4798-BD4D-1CDEDCC56D5B}" dt="2022-12-13T18:04:56.827" v="5" actId="20577"/>
      <pc:docMkLst>
        <pc:docMk/>
      </pc:docMkLst>
      <pc:sldChg chg="modSp mod">
        <pc:chgData name="Peyton Severson" userId="db01e5b9-3106-40af-aad1-e4928c52db79" providerId="ADAL" clId="{2D9EBC95-1FC3-4798-BD4D-1CDEDCC56D5B}" dt="2022-12-13T18:04:56.827" v="5" actId="20577"/>
        <pc:sldMkLst>
          <pc:docMk/>
          <pc:sldMk cId="0" sldId="263"/>
        </pc:sldMkLst>
        <pc:spChg chg="mod">
          <ac:chgData name="Peyton Severson" userId="db01e5b9-3106-40af-aad1-e4928c52db79" providerId="ADAL" clId="{2D9EBC95-1FC3-4798-BD4D-1CDEDCC56D5B}" dt="2022-12-13T18:04:56.827" v="5" actId="20577"/>
          <ac:spMkLst>
            <pc:docMk/>
            <pc:sldMk cId="0" sldId="263"/>
            <ac:spMk id="6148" creationId="{00000000-0000-0000-0000-000000000000}"/>
          </ac:spMkLst>
        </pc:spChg>
      </pc:sldChg>
      <pc:sldChg chg="modSp mod">
        <pc:chgData name="Peyton Severson" userId="db01e5b9-3106-40af-aad1-e4928c52db79" providerId="ADAL" clId="{2D9EBC95-1FC3-4798-BD4D-1CDEDCC56D5B}" dt="2022-12-13T18:04:42.337" v="2" actId="20577"/>
        <pc:sldMkLst>
          <pc:docMk/>
          <pc:sldMk cId="0" sldId="265"/>
        </pc:sldMkLst>
        <pc:spChg chg="mod">
          <ac:chgData name="Peyton Severson" userId="db01e5b9-3106-40af-aad1-e4928c52db79" providerId="ADAL" clId="{2D9EBC95-1FC3-4798-BD4D-1CDEDCC56D5B}" dt="2022-12-13T18:04:42.337" v="2" actId="20577"/>
          <ac:spMkLst>
            <pc:docMk/>
            <pc:sldMk cId="0" sldId="265"/>
            <ac:spMk id="307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892544" y="235978"/>
            <a:ext cx="5414235" cy="749300"/>
          </a:xfrm>
        </p:spPr>
        <p:txBody>
          <a:bodyPr/>
          <a:lstStyle/>
          <a:p>
            <a:r>
              <a:rPr lang="en-US" altLang="en-US" sz="1800" dirty="0"/>
              <a:t>2022 NAIOP Northwest Florida </a:t>
            </a:r>
            <a:br>
              <a:rPr lang="en-US" altLang="en-US" sz="1800" dirty="0"/>
            </a:br>
            <a:r>
              <a:rPr lang="en-US" altLang="en-US" sz="1800" dirty="0"/>
              <a:t>Deal of the Year Award Nomination Form </a:t>
            </a:r>
            <a:br>
              <a:rPr lang="en-US" altLang="en-US" sz="1800" dirty="0"/>
            </a:br>
            <a:endParaRPr lang="en-US" altLang="en-US" sz="1400" dirty="0"/>
          </a:p>
        </p:txBody>
      </p:sp>
      <p:sp>
        <p:nvSpPr>
          <p:cNvPr id="3075" name="Rectangle 3"/>
          <p:cNvSpPr>
            <a:spLocks noGrp="1" noChangeArrowheads="1"/>
          </p:cNvSpPr>
          <p:nvPr>
            <p:ph type="body" idx="1"/>
          </p:nvPr>
        </p:nvSpPr>
        <p:spPr bwMode="auto">
          <a:xfrm>
            <a:off x="152400" y="914397"/>
            <a:ext cx="6705473" cy="5707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000" b="1" dirty="0">
                <a:solidFill>
                  <a:srgbClr val="FFFF00"/>
                </a:solidFill>
              </a:rPr>
              <a:t>Instructions Slide</a:t>
            </a:r>
            <a:endParaRPr lang="en-US" altLang="en-US" sz="2000" b="1" dirty="0">
              <a:latin typeface="Arial" charset="0"/>
            </a:endParaRPr>
          </a:p>
          <a:p>
            <a:r>
              <a:rPr lang="en-US" altLang="en-US" sz="1400" b="1" dirty="0">
                <a:latin typeface="Arial" charset="0"/>
              </a:rPr>
              <a:t> Slide 1 </a:t>
            </a:r>
            <a:r>
              <a:rPr lang="en-US" altLang="en-US" sz="1400" dirty="0">
                <a:latin typeface="Arial" charset="0"/>
              </a:rPr>
              <a:t>is for instruction purposes only and should not be included in the submittal.</a:t>
            </a:r>
          </a:p>
          <a:p>
            <a:endParaRPr lang="en-US" altLang="en-US" sz="1400" dirty="0">
              <a:latin typeface="Arial" charset="0"/>
            </a:endParaRPr>
          </a:p>
          <a:p>
            <a:r>
              <a:rPr lang="en-US" altLang="en-US" sz="1400" b="1" dirty="0">
                <a:latin typeface="Arial" charset="0"/>
              </a:rPr>
              <a:t> Slide 2 </a:t>
            </a:r>
            <a:r>
              <a:rPr lang="en-US" altLang="en-US" sz="1400" dirty="0">
                <a:latin typeface="Arial" charset="0"/>
              </a:rPr>
              <a:t>is the entry requirements and entry title/data slide. The project title/data slide must be the first slide of each presentation and shall contain the information requested.  </a:t>
            </a:r>
          </a:p>
          <a:p>
            <a:endParaRPr lang="en-US" altLang="en-US" sz="1400" dirty="0">
              <a:latin typeface="Arial" charset="0"/>
            </a:endParaRPr>
          </a:p>
          <a:p>
            <a:r>
              <a:rPr lang="en-US" altLang="en-US" sz="1400" b="1" dirty="0">
                <a:latin typeface="Arial" charset="0"/>
              </a:rPr>
              <a:t> Provide a maximum of  five (5) PowerPoint color slides, including the title slide, broker/team member headshot, broker/team member  bio, company logo(s), and project/deal photos. </a:t>
            </a:r>
          </a:p>
          <a:p>
            <a:endParaRPr lang="en-US" altLang="en-US" sz="1400" dirty="0">
              <a:latin typeface="Arial" charset="0"/>
            </a:endParaRPr>
          </a:p>
          <a:p>
            <a:r>
              <a:rPr lang="en-US" altLang="en-US" sz="1400" dirty="0">
                <a:latin typeface="Arial" charset="0"/>
              </a:rPr>
              <a:t>More than one image may be placed on each slide if desired. Do not use slide transitions or animations in your submittal.</a:t>
            </a:r>
          </a:p>
          <a:p>
            <a:endParaRPr lang="en-US" altLang="en-US" sz="1400" dirty="0">
              <a:latin typeface="Arial" charset="0"/>
            </a:endParaRPr>
          </a:p>
          <a:p>
            <a:r>
              <a:rPr lang="en-US" altLang="en-US" sz="1400" b="1" dirty="0">
                <a:latin typeface="Arial" charset="0"/>
              </a:rPr>
              <a:t>If the name of the project is on the building or contains a recognizable logo, blur it out.</a:t>
            </a:r>
          </a:p>
          <a:p>
            <a:endParaRPr lang="en-US" altLang="en-US" sz="1400" dirty="0">
              <a:latin typeface="Arial" charset="0"/>
            </a:endParaRPr>
          </a:p>
          <a:p>
            <a:r>
              <a:rPr lang="en-US" altLang="en-US" sz="1400" dirty="0">
                <a:latin typeface="Arial" charset="0"/>
              </a:rPr>
              <a:t> The right side of image slides can be used for a brief description of the image. Be concise and use Arial Font only and minimum 10 point type. DO NOT change the layout of the slides.</a:t>
            </a:r>
          </a:p>
          <a:p>
            <a:endParaRPr lang="en-US" altLang="en-US" sz="1400" dirty="0">
              <a:latin typeface="Arial" charset="0"/>
            </a:endParaRPr>
          </a:p>
          <a:p>
            <a:r>
              <a:rPr lang="en-US" altLang="en-US" sz="1400" dirty="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090996" y="235978"/>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59600" y="1875348"/>
            <a:ext cx="2184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150000"/>
              </a:lnSpc>
              <a:spcBef>
                <a:spcPct val="50000"/>
              </a:spcBef>
            </a:pPr>
            <a:r>
              <a:rPr lang="en-US" altLang="en-US" sz="1200" b="1" dirty="0">
                <a:solidFill>
                  <a:srgbClr val="FFFF00"/>
                </a:solidFill>
                <a:latin typeface="Arial" charset="0"/>
              </a:rPr>
              <a:t>When you have completed your entry, either email it to </a:t>
            </a:r>
            <a:r>
              <a:rPr lang="en-US" altLang="en-US" sz="1200" b="1" dirty="0">
                <a:solidFill>
                  <a:srgbClr val="FFFF00"/>
                </a:solidFill>
                <a:latin typeface="Arial" charset="0"/>
                <a:hlinkClick r:id="rId2">
                  <a:extLst>
                    <a:ext uri="{A12FA001-AC4F-418D-AE19-62706E023703}">
                      <ahyp:hlinkClr xmlns:ahyp="http://schemas.microsoft.com/office/drawing/2018/hyperlinkcolor" val="tx"/>
                    </a:ext>
                  </a:extLst>
                </a:hlinkClick>
              </a:rPr>
              <a:t>admin@naiopnwfl.com</a:t>
            </a:r>
            <a:r>
              <a:rPr lang="en-US" altLang="en-US" sz="1200" b="1" dirty="0">
                <a:solidFill>
                  <a:srgbClr val="FFFF00"/>
                </a:solidFill>
                <a:latin typeface="Arial" charset="0"/>
              </a:rPr>
              <a:t> or  share via electronic upload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NAIOP NW FL office at 850-480-7332 or email </a:t>
            </a:r>
            <a:r>
              <a:rPr lang="en-US" altLang="en-US" sz="1200" dirty="0">
                <a:solidFill>
                  <a:schemeClr val="bg1"/>
                </a:solidFill>
                <a:latin typeface="Arial" charset="0"/>
                <a:hlinkClick r:id="rId2"/>
              </a:rPr>
              <a:t>admin@naiopnwfl.com</a:t>
            </a: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a:solidFill>
                  <a:schemeClr val="bg1"/>
                </a:solidFill>
                <a:latin typeface="Helvetica" charset="0"/>
              </a:rPr>
              <a:t>Your entries must be received by  </a:t>
            </a:r>
            <a:r>
              <a:rPr lang="en-US" altLang="en-US" sz="1200" b="1" u="sng" dirty="0">
                <a:solidFill>
                  <a:schemeClr val="bg1"/>
                </a:solidFill>
                <a:latin typeface="Helvetica" charset="0"/>
              </a:rPr>
              <a:t>11:59 PM on December 31,2022. </a:t>
            </a:r>
          </a:p>
          <a:p>
            <a:endParaRPr lang="en-US" altLang="en-US" sz="1200" b="1" dirty="0">
              <a:solidFill>
                <a:schemeClr val="bg1"/>
              </a:solidFill>
              <a:latin typeface="Helvetica" charset="0"/>
            </a:endParaRPr>
          </a:p>
          <a:p>
            <a:r>
              <a:rPr lang="en-US" altLang="en-US" sz="1200" b="1" dirty="0">
                <a:solidFill>
                  <a:schemeClr val="bg1"/>
                </a:solidFill>
                <a:latin typeface="Helvetica" charset="0"/>
              </a:rPr>
              <a:t>NO LATE ENTRIES WILL BE ACCEPTED.</a:t>
            </a:r>
          </a:p>
          <a:p>
            <a:pPr>
              <a:spcBef>
                <a:spcPct val="50000"/>
              </a:spcBef>
            </a:pP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p:txBody>
      </p:sp>
      <p:pic>
        <p:nvPicPr>
          <p:cNvPr id="5" name="Picture 4">
            <a:extLst>
              <a:ext uri="{FF2B5EF4-FFF2-40B4-BE49-F238E27FC236}">
                <a16:creationId xmlns:a16="http://schemas.microsoft.com/office/drawing/2014/main" id="{C9E26AD7-4E10-4684-86FB-248F155A0C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17635"/>
            <a:ext cx="1575044" cy="787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T01.01</a:t>
            </a:r>
          </a:p>
        </p:txBody>
      </p:sp>
      <p:sp>
        <p:nvSpPr>
          <p:cNvPr id="4099" name="Text Box 8"/>
          <p:cNvSpPr txBox="1">
            <a:spLocks noChangeArrowheads="1"/>
          </p:cNvSpPr>
          <p:nvPr/>
        </p:nvSpPr>
        <p:spPr bwMode="auto">
          <a:xfrm>
            <a:off x="6858000" y="609600"/>
            <a:ext cx="20574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600" dirty="0">
                <a:solidFill>
                  <a:srgbClr val="FFFF00"/>
                </a:solidFill>
                <a:latin typeface="Helvetica" charset="0"/>
              </a:rPr>
              <a:t>Building Area: (sf)</a:t>
            </a:r>
          </a:p>
          <a:p>
            <a:r>
              <a:rPr lang="en-US" altLang="en-US" sz="1600" b="1" dirty="0">
                <a:solidFill>
                  <a:schemeClr val="bg1"/>
                </a:solidFill>
                <a:latin typeface="Helvetica" charset="0"/>
              </a:rPr>
              <a:t>Fill in Here</a:t>
            </a:r>
          </a:p>
          <a:p>
            <a:endParaRPr lang="en-US" altLang="en-US" sz="1600" dirty="0">
              <a:solidFill>
                <a:schemeClr val="bg1"/>
              </a:solidFill>
              <a:latin typeface="Helvetica" charset="0"/>
            </a:endParaRPr>
          </a:p>
          <a:p>
            <a:r>
              <a:rPr lang="en-US" altLang="en-US" sz="1600" dirty="0">
                <a:solidFill>
                  <a:srgbClr val="FFFF00"/>
                </a:solidFill>
                <a:latin typeface="Helvetica" charset="0"/>
              </a:rPr>
              <a:t>Location of Deal:</a:t>
            </a:r>
          </a:p>
          <a:p>
            <a:r>
              <a:rPr lang="en-US" altLang="en-US" sz="1600" b="1" dirty="0">
                <a:solidFill>
                  <a:schemeClr val="bg1"/>
                </a:solidFill>
                <a:latin typeface="Helvetica" charset="0"/>
              </a:rPr>
              <a:t>Fill in Here</a:t>
            </a:r>
          </a:p>
          <a:p>
            <a:endParaRPr lang="en-US" altLang="en-US" sz="1600" dirty="0">
              <a:solidFill>
                <a:srgbClr val="FF7C80"/>
              </a:solidFill>
              <a:latin typeface="Helvetica" charset="0"/>
            </a:endParaRPr>
          </a:p>
          <a:p>
            <a:r>
              <a:rPr lang="en-US" altLang="en-US" sz="1600" dirty="0">
                <a:solidFill>
                  <a:srgbClr val="FFFF00"/>
                </a:solidFill>
                <a:latin typeface="Helvetica" charset="0"/>
              </a:rPr>
              <a:t>Type of Deal:</a:t>
            </a:r>
          </a:p>
          <a:p>
            <a:r>
              <a:rPr lang="en-US" altLang="en-US" sz="1600" b="1" dirty="0">
                <a:solidFill>
                  <a:schemeClr val="bg1"/>
                </a:solidFill>
                <a:latin typeface="Helvetica" charset="0"/>
              </a:rPr>
              <a:t>Fill in Here</a:t>
            </a:r>
          </a:p>
          <a:p>
            <a:endParaRPr lang="en-US" altLang="en-US" sz="1600" b="1" dirty="0">
              <a:solidFill>
                <a:schemeClr val="bg1"/>
              </a:solidFill>
              <a:latin typeface="Helvetica" charset="0"/>
            </a:endParaRPr>
          </a:p>
          <a:p>
            <a:r>
              <a:rPr lang="en-US" altLang="en-US" sz="1600" dirty="0">
                <a:solidFill>
                  <a:srgbClr val="FFFF00"/>
                </a:solidFill>
                <a:latin typeface="Helvetica" charset="0"/>
              </a:rPr>
              <a:t>Other pertinent information:</a:t>
            </a:r>
          </a:p>
          <a:p>
            <a:r>
              <a:rPr lang="en-US" altLang="en-US" sz="1600" b="1" dirty="0">
                <a:solidFill>
                  <a:schemeClr val="bg1"/>
                </a:solidFill>
                <a:latin typeface="Helvetica" charset="0"/>
              </a:rPr>
              <a:t>Fill in Here</a:t>
            </a:r>
          </a:p>
        </p:txBody>
      </p:sp>
      <p:sp>
        <p:nvSpPr>
          <p:cNvPr id="4100" name="Text Box 9"/>
          <p:cNvSpPr txBox="1">
            <a:spLocks noChangeArrowheads="1"/>
          </p:cNvSpPr>
          <p:nvPr/>
        </p:nvSpPr>
        <p:spPr bwMode="auto">
          <a:xfrm>
            <a:off x="228600" y="322385"/>
            <a:ext cx="6400800" cy="9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FF00"/>
                </a:solidFill>
                <a:latin typeface="Helvetica" charset="0"/>
                <a:cs typeface="Times" charset="0"/>
              </a:rPr>
              <a:t>Entry Requirements:</a:t>
            </a:r>
            <a:endParaRPr lang="en-US" altLang="en-US" sz="1600" u="sng" dirty="0">
              <a:solidFill>
                <a:srgbClr val="FFFF0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500" dirty="0">
                <a:solidFill>
                  <a:schemeClr val="bg1"/>
                </a:solidFill>
                <a:latin typeface="Helvetica" charset="0"/>
              </a:rPr>
              <a:t>Address each of the following in paragraph form. Each section is worth a maximum of 33.3 points. </a:t>
            </a:r>
          </a:p>
          <a:p>
            <a:r>
              <a:rPr lang="en-US" sz="1500" dirty="0">
                <a:solidFill>
                  <a:schemeClr val="bg1"/>
                </a:solidFill>
                <a:latin typeface="Helvetica" charset="0"/>
              </a:rPr>
              <a:t> </a:t>
            </a:r>
          </a:p>
          <a:p>
            <a:r>
              <a:rPr lang="en-US" sz="1500" dirty="0">
                <a:solidFill>
                  <a:schemeClr val="bg1"/>
                </a:solidFill>
                <a:latin typeface="Helvetica" charset="0"/>
              </a:rPr>
              <a:t>Please provide the address and whether you were the listing, cooperating, or transaction broker on the commercial deal you are submitting.  Keep all responses less than 2 pages, 1.5 line spacing minimum, typed in length.</a:t>
            </a:r>
          </a:p>
          <a:p>
            <a:r>
              <a:rPr lang="en-US" sz="1500" dirty="0">
                <a:solidFill>
                  <a:schemeClr val="bg1"/>
                </a:solidFill>
                <a:latin typeface="Helvetica" charset="0"/>
              </a:rPr>
              <a:t> </a:t>
            </a:r>
          </a:p>
          <a:p>
            <a:r>
              <a:rPr lang="en-US" sz="1500" b="1" dirty="0">
                <a:solidFill>
                  <a:srgbClr val="FFFF00"/>
                </a:solidFill>
                <a:latin typeface="Helvetica" charset="0"/>
              </a:rPr>
              <a:t>SECTION 1 </a:t>
            </a:r>
            <a:r>
              <a:rPr lang="en-US" sz="1500" b="1" dirty="0">
                <a:solidFill>
                  <a:schemeClr val="bg1"/>
                </a:solidFill>
                <a:latin typeface="Helvetica" charset="0"/>
              </a:rPr>
              <a:t>-</a:t>
            </a:r>
            <a:r>
              <a:rPr lang="en-US" sz="1500" dirty="0">
                <a:solidFill>
                  <a:schemeClr val="bg1"/>
                </a:solidFill>
                <a:latin typeface="Helvetica" charset="0"/>
              </a:rPr>
              <a:t> Magnitude: Describe the magnitude of the deal in terms of square footage, dollar amount, acreage, or other factors that you believe make this deal significant.</a:t>
            </a:r>
          </a:p>
          <a:p>
            <a:r>
              <a:rPr lang="en-US" sz="1500" dirty="0">
                <a:solidFill>
                  <a:srgbClr val="FFFF00"/>
                </a:solidFill>
                <a:latin typeface="Helvetica" charset="0"/>
              </a:rPr>
              <a:t> </a:t>
            </a:r>
          </a:p>
          <a:p>
            <a:r>
              <a:rPr lang="en-US" sz="1500" b="1" dirty="0">
                <a:solidFill>
                  <a:srgbClr val="FFFF00"/>
                </a:solidFill>
                <a:latin typeface="Helvetica" charset="0"/>
              </a:rPr>
              <a:t>SECTION 2 </a:t>
            </a:r>
            <a:r>
              <a:rPr lang="en-US" sz="1500" dirty="0">
                <a:solidFill>
                  <a:schemeClr val="bg1"/>
                </a:solidFill>
                <a:latin typeface="Helvetica" charset="0"/>
              </a:rPr>
              <a:t>–  Challenges Overcome: Describe any and all challenges overcome. For example whether the closing was dependent on any unusual contingencies, or any zoning or variance changes that needed to happen to secure the deal, or any unusual financing arrangements, or any added complexity due to dealing with a government or other large bureaucratic entity, etc.</a:t>
            </a:r>
          </a:p>
          <a:p>
            <a:r>
              <a:rPr lang="en-US" sz="1500" dirty="0">
                <a:solidFill>
                  <a:schemeClr val="bg1"/>
                </a:solidFill>
                <a:latin typeface="Helvetica" charset="0"/>
              </a:rPr>
              <a:t> </a:t>
            </a:r>
          </a:p>
          <a:p>
            <a:r>
              <a:rPr lang="en-US" sz="1500" b="1" dirty="0">
                <a:solidFill>
                  <a:srgbClr val="FFFF00"/>
                </a:solidFill>
                <a:latin typeface="Helvetica" charset="0"/>
              </a:rPr>
              <a:t>SECTION 3 </a:t>
            </a:r>
            <a:r>
              <a:rPr lang="en-US" sz="1500" dirty="0">
                <a:solidFill>
                  <a:schemeClr val="bg1"/>
                </a:solidFill>
                <a:latin typeface="Helvetica" charset="0"/>
              </a:rPr>
              <a:t>– Broker/Team Involvement: Describe your specific roles in bringing this deal about. In other words, in your absence, would this deal still have been consummated, just with another team? Or was your involvement such an integral part that had you not participated the deal would not have closed? Please expound on your specific role.</a:t>
            </a: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pic>
        <p:nvPicPr>
          <p:cNvPr id="5" name="Picture 4">
            <a:extLst>
              <a:ext uri="{FF2B5EF4-FFF2-40B4-BE49-F238E27FC236}">
                <a16:creationId xmlns:a16="http://schemas.microsoft.com/office/drawing/2014/main" id="{056DD88F-E0B3-4D38-A491-924E72BA00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1415" y="5704035"/>
            <a:ext cx="1575044" cy="7875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T01.02</a:t>
            </a:r>
          </a:p>
        </p:txBody>
      </p:sp>
      <p:sp>
        <p:nvSpPr>
          <p:cNvPr id="5123" name="Text Box 3"/>
          <p:cNvSpPr txBox="1">
            <a:spLocks noChangeArrowheads="1"/>
          </p:cNvSpPr>
          <p:nvPr/>
        </p:nvSpPr>
        <p:spPr bwMode="auto">
          <a:xfrm>
            <a:off x="6858000" y="609600"/>
            <a:ext cx="2286000" cy="499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200" dirty="0">
                <a:solidFill>
                  <a:schemeClr val="bg1"/>
                </a:solidFill>
                <a:latin typeface="Helvetica" charset="0"/>
              </a:rPr>
              <a:t>This is the template for all image slides.</a:t>
            </a:r>
          </a:p>
          <a:p>
            <a:pPr>
              <a:lnSpc>
                <a:spcPct val="90000"/>
              </a:lnSpc>
            </a:pPr>
            <a:endParaRPr lang="en-US" altLang="en-US" sz="1200" dirty="0">
              <a:solidFill>
                <a:schemeClr val="bg1"/>
              </a:solidFill>
              <a:latin typeface="Helvetica" charset="0"/>
            </a:endParaRPr>
          </a:p>
          <a:p>
            <a:pPr>
              <a:lnSpc>
                <a:spcPct val="90000"/>
              </a:lnSpc>
            </a:pPr>
            <a:r>
              <a:rPr lang="en-US" altLang="en-US" sz="1200" dirty="0">
                <a:solidFill>
                  <a:schemeClr val="bg1"/>
                </a:solidFill>
                <a:latin typeface="Helvetica" charset="0"/>
              </a:rPr>
              <a:t>The large number above represents the entry and slide number (</a:t>
            </a:r>
            <a:r>
              <a:rPr lang="en-US" altLang="en-US" sz="1200" dirty="0" err="1">
                <a:solidFill>
                  <a:schemeClr val="bg1"/>
                </a:solidFill>
                <a:latin typeface="Helvetica" charset="0"/>
              </a:rPr>
              <a:t>entry#.slide</a:t>
            </a:r>
            <a:r>
              <a:rPr lang="en-US" altLang="en-US" sz="1200" dirty="0">
                <a:solidFill>
                  <a:schemeClr val="bg1"/>
                </a:solidFill>
                <a:latin typeface="Helvetica" charset="0"/>
              </a:rPr>
              <a:t>#)  </a:t>
            </a:r>
          </a:p>
          <a:p>
            <a:pPr>
              <a:lnSpc>
                <a:spcPct val="90000"/>
              </a:lnSpc>
            </a:pPr>
            <a:r>
              <a:rPr lang="en-US" altLang="en-US" sz="1200" dirty="0">
                <a:solidFill>
                  <a:schemeClr val="bg1"/>
                </a:solidFill>
                <a:latin typeface="Helvetica" charset="0"/>
              </a:rPr>
              <a:t>The box that contains these instructions is to be used for a description if desired.</a:t>
            </a:r>
          </a:p>
          <a:p>
            <a:pPr>
              <a:lnSpc>
                <a:spcPct val="90000"/>
              </a:lnSpc>
            </a:pPr>
            <a:r>
              <a:rPr lang="en-US" altLang="en-US" sz="1200" dirty="0">
                <a:solidFill>
                  <a:schemeClr val="bg1"/>
                </a:solidFill>
                <a:latin typeface="Helvetica" charset="0"/>
              </a:rPr>
              <a:t>Please replace the text as necessary, do not alter location or formatting. </a:t>
            </a:r>
          </a:p>
          <a:p>
            <a:pPr>
              <a:lnSpc>
                <a:spcPct val="90000"/>
              </a:lnSpc>
            </a:pPr>
            <a:endParaRPr lang="en-US" altLang="en-US" sz="1000" dirty="0">
              <a:solidFill>
                <a:schemeClr val="bg1"/>
              </a:solidFill>
              <a:latin typeface="Helvetica" charset="0"/>
            </a:endParaRPr>
          </a:p>
          <a:p>
            <a:pPr>
              <a:lnSpc>
                <a:spcPct val="90000"/>
              </a:lnSpc>
            </a:pPr>
            <a:r>
              <a:rPr lang="en-US" altLang="en-US" sz="1200" dirty="0">
                <a:solidFill>
                  <a:schemeClr val="bg1"/>
                </a:solidFill>
                <a:latin typeface="Helvetica" charset="0"/>
              </a:rPr>
              <a:t>To insert images:</a:t>
            </a:r>
          </a:p>
          <a:p>
            <a:pPr>
              <a:lnSpc>
                <a:spcPct val="90000"/>
              </a:lnSpc>
            </a:pPr>
            <a:r>
              <a:rPr lang="en-US" altLang="en-US" sz="1200" dirty="0">
                <a:solidFill>
                  <a:schemeClr val="bg1"/>
                </a:solidFill>
                <a:latin typeface="Helvetica" charset="0"/>
              </a:rPr>
              <a:t>(insert &gt; picture &gt; from file)</a:t>
            </a:r>
          </a:p>
          <a:p>
            <a:pPr>
              <a:lnSpc>
                <a:spcPct val="90000"/>
              </a:lnSpc>
            </a:pPr>
            <a:r>
              <a:rPr lang="en-US" altLang="en-US" sz="1200" dirty="0">
                <a:solidFill>
                  <a:schemeClr val="bg1"/>
                </a:solidFill>
                <a:latin typeface="Helvetica" charset="0"/>
              </a:rPr>
              <a:t>To resize: select picture, then: (format &gt; picture)</a:t>
            </a:r>
          </a:p>
          <a:p>
            <a:pPr>
              <a:lnSpc>
                <a:spcPct val="90000"/>
              </a:lnSpc>
            </a:pPr>
            <a:r>
              <a:rPr lang="en-US" altLang="en-US" sz="1200" dirty="0">
                <a:solidFill>
                  <a:schemeClr val="bg1"/>
                </a:solidFill>
                <a:latin typeface="Helvetica" charset="0"/>
              </a:rPr>
              <a:t>If you don’t see the dotted guide lines go to view menu and choose “show guides.”</a:t>
            </a:r>
          </a:p>
          <a:p>
            <a:pPr>
              <a:lnSpc>
                <a:spcPct val="90000"/>
              </a:lnSpc>
            </a:pPr>
            <a:endParaRPr lang="en-US" altLang="en-US" sz="1000" dirty="0">
              <a:solidFill>
                <a:schemeClr val="bg1"/>
              </a:solidFill>
              <a:latin typeface="Helvetica" charset="0"/>
            </a:endParaRPr>
          </a:p>
          <a:p>
            <a:pPr>
              <a:lnSpc>
                <a:spcPct val="90000"/>
              </a:lnSpc>
            </a:pPr>
            <a:r>
              <a:rPr lang="en-US" altLang="en-US" sz="1200" dirty="0">
                <a:solidFill>
                  <a:schemeClr val="bg1"/>
                </a:solidFill>
                <a:latin typeface="Helvetica" charset="0"/>
              </a:rPr>
              <a:t>You can include more than one picture on a slide. If the name of the project is on the building and you can tell what the logo is, blur it out.</a:t>
            </a:r>
            <a:endParaRPr lang="en-US" altLang="en-US" sz="1200" b="1" dirty="0">
              <a:solidFill>
                <a:schemeClr val="bg1"/>
              </a:solidFill>
              <a:latin typeface="Helvetica" charset="0"/>
            </a:endParaRPr>
          </a:p>
          <a:p>
            <a:pPr>
              <a:lnSpc>
                <a:spcPct val="90000"/>
              </a:lnSpc>
            </a:pPr>
            <a:endParaRPr lang="en-US" altLang="en-US" sz="1000" dirty="0">
              <a:solidFill>
                <a:schemeClr val="bg1"/>
              </a:solidFill>
              <a:latin typeface="Helvetica" charset="0"/>
            </a:endParaRPr>
          </a:p>
          <a:p>
            <a:pPr>
              <a:lnSpc>
                <a:spcPct val="90000"/>
              </a:lnSpc>
            </a:pPr>
            <a:r>
              <a:rPr lang="en-US" altLang="en-US" sz="12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FFFF99"/>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pic>
        <p:nvPicPr>
          <p:cNvPr id="5" name="Picture 4">
            <a:extLst>
              <a:ext uri="{FF2B5EF4-FFF2-40B4-BE49-F238E27FC236}">
                <a16:creationId xmlns:a16="http://schemas.microsoft.com/office/drawing/2014/main" id="{50871641-E90F-4A70-9287-65E793C84A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9178" y="5704035"/>
            <a:ext cx="1575044" cy="7875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Deal Name:</a:t>
            </a:r>
          </a:p>
          <a:p>
            <a:pPr>
              <a:lnSpc>
                <a:spcPct val="90000"/>
              </a:lnSpc>
            </a:pPr>
            <a:r>
              <a:rPr lang="en-US" altLang="en-US" sz="1400" dirty="0">
                <a:solidFill>
                  <a:schemeClr val="bg1"/>
                </a:solidFill>
                <a:latin typeface="Helvetica" charset="0"/>
                <a:cs typeface="Times" charset="0"/>
              </a:rPr>
              <a:t>Fill in Here</a:t>
            </a:r>
          </a:p>
          <a:p>
            <a:pPr>
              <a:lnSpc>
                <a:spcPct val="90000"/>
              </a:lnSpc>
            </a:pPr>
            <a:endParaRPr lang="en-US" altLang="en-US" sz="1800" b="1"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Deal Location:</a:t>
            </a:r>
          </a:p>
          <a:p>
            <a:pPr>
              <a:lnSpc>
                <a:spcPct val="90000"/>
              </a:lnSpc>
            </a:pPr>
            <a:r>
              <a:rPr lang="en-US" altLang="en-US" sz="1400" dirty="0">
                <a:solidFill>
                  <a:schemeClr val="bg1"/>
                </a:solidFill>
                <a:latin typeface="Helvetica" charset="0"/>
                <a:cs typeface="Times" charset="0"/>
              </a:rPr>
              <a:t>Fill in Here</a:t>
            </a:r>
          </a:p>
          <a:p>
            <a:pPr>
              <a:lnSpc>
                <a:spcPct val="90000"/>
              </a:lnSpc>
            </a:pPr>
            <a:endParaRPr lang="en-US" altLang="en-US" sz="1800" b="1"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Owner/Client:</a:t>
            </a:r>
          </a:p>
          <a:p>
            <a:pPr>
              <a:lnSpc>
                <a:spcPct val="90000"/>
              </a:lnSpc>
            </a:pPr>
            <a:r>
              <a:rPr lang="en-US" altLang="en-US" sz="1600" b="1" dirty="0">
                <a:latin typeface="Helvetica" charset="0"/>
                <a:cs typeface="Times" charset="0"/>
              </a:rPr>
              <a:t>(name, phone, e-mail and address)</a:t>
            </a:r>
          </a:p>
          <a:p>
            <a:pPr>
              <a:lnSpc>
                <a:spcPct val="90000"/>
              </a:lnSpc>
            </a:pPr>
            <a:r>
              <a:rPr lang="en-US" altLang="en-US" sz="1400" dirty="0">
                <a:solidFill>
                  <a:schemeClr val="bg1"/>
                </a:solidFill>
                <a:latin typeface="Helvetica" charset="0"/>
                <a:cs typeface="Times" charset="0"/>
              </a:rPr>
              <a:t>Fill in Here</a:t>
            </a:r>
          </a:p>
          <a:p>
            <a:pPr>
              <a:lnSpc>
                <a:spcPct val="90000"/>
              </a:lnSpc>
            </a:pPr>
            <a:endParaRPr lang="en-US" altLang="en-US" sz="1800" b="1" dirty="0">
              <a:latin typeface="Helvetica" charset="0"/>
              <a:cs typeface="Times" charset="0"/>
            </a:endParaRPr>
          </a:p>
          <a:p>
            <a:pPr>
              <a:lnSpc>
                <a:spcPct val="90000"/>
              </a:lnSpc>
            </a:pPr>
            <a:r>
              <a:rPr lang="en-US" altLang="en-US" sz="1600" b="1" dirty="0">
                <a:latin typeface="Helvetica" charset="0"/>
                <a:cs typeface="Times" charset="0"/>
              </a:rPr>
              <a:t>Architects of Record, Contractors, Consultants and any other project participants:</a:t>
            </a:r>
          </a:p>
          <a:p>
            <a:pPr>
              <a:lnSpc>
                <a:spcPct val="90000"/>
              </a:lnSpc>
            </a:pPr>
            <a:r>
              <a:rPr lang="en-US" altLang="en-US" sz="1600" b="1" dirty="0">
                <a:latin typeface="Helvetica" charset="0"/>
                <a:cs typeface="Times" charset="0"/>
              </a:rPr>
              <a:t>(names, phone, and e-mail addresses)</a:t>
            </a:r>
          </a:p>
          <a:p>
            <a:pPr>
              <a:lnSpc>
                <a:spcPct val="90000"/>
              </a:lnSpc>
            </a:pPr>
            <a:r>
              <a:rPr lang="en-US" altLang="en-US" sz="1400" dirty="0">
                <a:solidFill>
                  <a:schemeClr val="bg1"/>
                </a:solidFill>
                <a:latin typeface="Helvetica" charset="0"/>
                <a:cs typeface="Times" charset="0"/>
              </a:rPr>
              <a:t>Fill in Here</a:t>
            </a:r>
          </a:p>
          <a:p>
            <a:pPr>
              <a:lnSpc>
                <a:spcPct val="90000"/>
              </a:lnSpc>
            </a:pPr>
            <a:endParaRPr lang="en-US" altLang="en-US" sz="1800" b="1"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Contact Person:</a:t>
            </a:r>
          </a:p>
          <a:p>
            <a:pPr>
              <a:lnSpc>
                <a:spcPct val="90000"/>
              </a:lnSpc>
            </a:pPr>
            <a:r>
              <a:rPr lang="en-US" altLang="en-US" sz="1600" b="1" dirty="0">
                <a:latin typeface="Helvetica" charset="0"/>
                <a:cs typeface="Times" charset="0"/>
              </a:rPr>
              <a:t>(name, phone , e-mail and address)</a:t>
            </a:r>
          </a:p>
          <a:p>
            <a:pPr>
              <a:lnSpc>
                <a:spcPct val="90000"/>
              </a:lnSpc>
            </a:pPr>
            <a:r>
              <a:rPr lang="en-US" altLang="en-US" sz="14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dirty="0">
                <a:solidFill>
                  <a:schemeClr val="bg1"/>
                </a:solidFill>
                <a:latin typeface="Helvetica" charset="0"/>
              </a:rPr>
              <a:t>T01.x</a:t>
            </a:r>
          </a:p>
        </p:txBody>
      </p:sp>
      <p:sp>
        <p:nvSpPr>
          <p:cNvPr id="6148" name="Text Box 4"/>
          <p:cNvSpPr txBox="1">
            <a:spLocks noChangeArrowheads="1"/>
          </p:cNvSpPr>
          <p:nvPr/>
        </p:nvSpPr>
        <p:spPr bwMode="auto">
          <a:xfrm>
            <a:off x="6940062" y="738554"/>
            <a:ext cx="2135844" cy="5995487"/>
          </a:xfrm>
          <a:prstGeom prst="rect">
            <a:avLst/>
          </a:prstGeom>
          <a:solidFill>
            <a:srgbClr val="D4D8DA"/>
          </a:solidFill>
          <a:ln>
            <a:noFill/>
          </a:ln>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400" dirty="0">
                <a:latin typeface="Helvetica" charset="0"/>
              </a:rPr>
              <a:t>Project Identification Slide</a:t>
            </a:r>
          </a:p>
          <a:p>
            <a:pPr>
              <a:lnSpc>
                <a:spcPct val="90000"/>
              </a:lnSpc>
            </a:pPr>
            <a:endParaRPr lang="en-US" altLang="en-US" sz="1400" dirty="0">
              <a:latin typeface="Helvetica" charset="0"/>
            </a:endParaRPr>
          </a:p>
          <a:p>
            <a:pPr>
              <a:lnSpc>
                <a:spcPct val="90000"/>
              </a:lnSpc>
            </a:pPr>
            <a:r>
              <a:rPr lang="en-US" altLang="en-US" sz="1400" dirty="0">
                <a:latin typeface="Helvetica" charset="0"/>
              </a:rPr>
              <a:t>This slide will not be seen by the jury.</a:t>
            </a:r>
          </a:p>
          <a:p>
            <a:pPr>
              <a:lnSpc>
                <a:spcPct val="90000"/>
              </a:lnSpc>
            </a:pPr>
            <a:endParaRPr lang="en-US" altLang="en-US" sz="1400" dirty="0">
              <a:latin typeface="Helvetica" charset="0"/>
            </a:endParaRPr>
          </a:p>
          <a:p>
            <a:pPr>
              <a:lnSpc>
                <a:spcPct val="90000"/>
              </a:lnSpc>
            </a:pPr>
            <a:r>
              <a:rPr lang="en-US" altLang="en-US" sz="1400" dirty="0">
                <a:latin typeface="Helvetica" charset="0"/>
              </a:rPr>
              <a:t>Please fill out the information requested to the left.  As with other slides please set the correct Entry Number above; OK to leave slide# as “x”</a:t>
            </a:r>
          </a:p>
          <a:p>
            <a:pPr>
              <a:lnSpc>
                <a:spcPct val="90000"/>
              </a:lnSpc>
            </a:pPr>
            <a:endParaRPr lang="en-US" altLang="en-US" sz="1400" dirty="0">
              <a:latin typeface="Helvetica" charset="0"/>
            </a:endParaRPr>
          </a:p>
          <a:p>
            <a:pPr>
              <a:lnSpc>
                <a:spcPct val="90000"/>
              </a:lnSpc>
            </a:pPr>
            <a:r>
              <a:rPr lang="en-US" altLang="en-US" sz="1400" dirty="0">
                <a:latin typeface="Helvetica" charset="0"/>
              </a:rPr>
              <a:t>Note: on this slide if you run out of space please adjust font size as necessary or move more information to the second column. DO NOT add a slide.</a:t>
            </a:r>
          </a:p>
          <a:p>
            <a:pPr>
              <a:spcBef>
                <a:spcPct val="50000"/>
              </a:spcBef>
            </a:pPr>
            <a:endParaRPr lang="en-US" altLang="en-US" sz="1400" dirty="0">
              <a:latin typeface="Arial" charset="0"/>
            </a:endParaRPr>
          </a:p>
          <a:p>
            <a:r>
              <a:rPr lang="en-US" altLang="en-US" sz="1400" b="1" dirty="0">
                <a:latin typeface="Helvetica" charset="0"/>
              </a:rPr>
              <a:t>Your entries must be received by  </a:t>
            </a:r>
            <a:r>
              <a:rPr lang="en-US" altLang="en-US" sz="1400" b="1" u="sng" dirty="0">
                <a:latin typeface="Helvetica" charset="0"/>
              </a:rPr>
              <a:t>11:59 PM on </a:t>
            </a:r>
            <a:r>
              <a:rPr lang="en-US" altLang="en-US" sz="1400" b="1" u="sng">
                <a:latin typeface="Helvetica" charset="0"/>
              </a:rPr>
              <a:t>December 31, 2022. </a:t>
            </a:r>
            <a:endParaRPr lang="en-US" altLang="en-US" sz="1400" b="1" dirty="0">
              <a:latin typeface="Helvetica" charset="0"/>
            </a:endParaRPr>
          </a:p>
          <a:p>
            <a:endParaRPr lang="en-US" altLang="en-US" sz="1400" b="1" dirty="0">
              <a:latin typeface="Helvetica" charset="0"/>
            </a:endParaRPr>
          </a:p>
          <a:p>
            <a:r>
              <a:rPr lang="en-US" altLang="en-US" sz="1400" b="1" dirty="0">
                <a:latin typeface="Helvetica" charset="0"/>
              </a:rPr>
              <a:t>NO LATE ENTRIES WILL BE ACCEPTED.</a:t>
            </a:r>
          </a:p>
        </p:txBody>
      </p:sp>
      <p:sp>
        <p:nvSpPr>
          <p:cNvPr id="6149" name="Text Box 5"/>
          <p:cNvSpPr txBox="1">
            <a:spLocks noChangeArrowheads="1"/>
          </p:cNvSpPr>
          <p:nvPr/>
        </p:nvSpPr>
        <p:spPr bwMode="auto">
          <a:xfrm>
            <a:off x="3429000" y="228600"/>
            <a:ext cx="320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Photographer(s):</a:t>
            </a:r>
          </a:p>
          <a:p>
            <a:pPr>
              <a:lnSpc>
                <a:spcPct val="90000"/>
              </a:lnSpc>
            </a:pPr>
            <a:r>
              <a:rPr lang="en-US" altLang="en-US" sz="1600" b="1" dirty="0">
                <a:latin typeface="Helvetica" charset="0"/>
                <a:cs typeface="Times" charset="0"/>
              </a:rPr>
              <a:t>(please list which specific slides get credited to each photographer(s) listed)</a:t>
            </a:r>
            <a:endParaRPr lang="en-US" altLang="en-US" b="1" dirty="0">
              <a:latin typeface="Helvetica" charset="0"/>
              <a:cs typeface="Times" charset="0"/>
            </a:endParaRPr>
          </a:p>
          <a:p>
            <a:pPr>
              <a:lnSpc>
                <a:spcPct val="90000"/>
              </a:lnSpc>
            </a:pPr>
            <a:r>
              <a:rPr lang="en-US" altLang="en-US" sz="1600" dirty="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146538" y="5521151"/>
            <a:ext cx="6400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400" dirty="0">
                <a:solidFill>
                  <a:schemeClr val="bg1"/>
                </a:solidFill>
                <a:latin typeface="Helvetica" charset="0"/>
              </a:rPr>
              <a:t>By making this submittal, each entrant agrees that the information contained on the Project Identification slide is correct and complete and that the entrant will hold NAIOP NW FL harmless for any and all damage arising out of its use of the information on this sheet and in this submittal. Any errors or omissions are the responsibility of the entrant.</a:t>
            </a:r>
            <a:endParaRPr lang="en-US" altLang="en-US" sz="14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b1bfa45-26c0-42ed-83ec-356350afb08f" xsi:nil="true"/>
    <lcf76f155ced4ddcb4097134ff3c332f xmlns="588369f9-d788-4321-a18f-e3582b6a7a6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170F956FEEC8428D30E32616989A6A" ma:contentTypeVersion="16" ma:contentTypeDescription="Create a new document." ma:contentTypeScope="" ma:versionID="02acc1cf43cb3caef8e868a4030355ac">
  <xsd:schema xmlns:xsd="http://www.w3.org/2001/XMLSchema" xmlns:xs="http://www.w3.org/2001/XMLSchema" xmlns:p="http://schemas.microsoft.com/office/2006/metadata/properties" xmlns:ns2="fb1bfa45-26c0-42ed-83ec-356350afb08f" xmlns:ns3="588369f9-d788-4321-a18f-e3582b6a7a6b" targetNamespace="http://schemas.microsoft.com/office/2006/metadata/properties" ma:root="true" ma:fieldsID="41e5d76fd18953e2c9d2483d7bd60746" ns2:_="" ns3:_="">
    <xsd:import namespace="fb1bfa45-26c0-42ed-83ec-356350afb08f"/>
    <xsd:import namespace="588369f9-d788-4321-a18f-e3582b6a7a6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fa45-26c0-42ed-83ec-356350afb0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dadc990-f49c-4bee-8f9b-e1ced71f141f}" ma:internalName="TaxCatchAll" ma:showField="CatchAllData" ma:web="fb1bfa45-26c0-42ed-83ec-356350afb08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8369f9-d788-4321-a18f-e3582b6a7a6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b61932-3077-4044-a0e0-3b0f572bb5e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C4DCE8-177A-4C6F-B1D2-C53141CF4691}">
  <ds:schemaRefs>
    <ds:schemaRef ds:uri="http://schemas.microsoft.com/office/2006/metadata/properties"/>
    <ds:schemaRef ds:uri="http://schemas.microsoft.com/office/infopath/2007/PartnerControls"/>
    <ds:schemaRef ds:uri="fb1bfa45-26c0-42ed-83ec-356350afb08f"/>
    <ds:schemaRef ds:uri="588369f9-d788-4321-a18f-e3582b6a7a6b"/>
  </ds:schemaRefs>
</ds:datastoreItem>
</file>

<file path=customXml/itemProps2.xml><?xml version="1.0" encoding="utf-8"?>
<ds:datastoreItem xmlns:ds="http://schemas.openxmlformats.org/officeDocument/2006/customXml" ds:itemID="{3952BE2A-0818-4830-B0C5-803D13257018}">
  <ds:schemaRefs>
    <ds:schemaRef ds:uri="http://schemas.microsoft.com/sharepoint/v3/contenttype/forms"/>
  </ds:schemaRefs>
</ds:datastoreItem>
</file>

<file path=customXml/itemProps3.xml><?xml version="1.0" encoding="utf-8"?>
<ds:datastoreItem xmlns:ds="http://schemas.openxmlformats.org/officeDocument/2006/customXml" ds:itemID="{7F5EF5BA-D812-46D0-A86E-23C1C2E136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fa45-26c0-42ed-83ec-356350afb08f"/>
    <ds:schemaRef ds:uri="588369f9-d788-4321-a18f-e3582b6a7a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899</TotalTime>
  <Words>1033</Words>
  <Application>Microsoft Office PowerPoint</Application>
  <PresentationFormat>On-screen Show (4:3)</PresentationFormat>
  <Paragraphs>114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Helvetica</vt:lpstr>
      <vt:lpstr>Helvetica Narrow</vt:lpstr>
      <vt:lpstr>Times</vt:lpstr>
      <vt:lpstr>Blank Presentation</vt:lpstr>
      <vt:lpstr>2022 NAIOP Northwest Florida  Deal of the Year Award Nomination Form  </vt:lpstr>
      <vt:lpstr>T01.01</vt:lpstr>
      <vt:lpstr>T01.02</vt:lpstr>
      <vt:lpstr>PowerPoint Presentation</vt:lpstr>
    </vt:vector>
  </TitlesOfParts>
  <Company>Inertia,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Peyton Severson</cp:lastModifiedBy>
  <cp:revision>70</cp:revision>
  <dcterms:created xsi:type="dcterms:W3CDTF">2001-11-08T17:08:56Z</dcterms:created>
  <dcterms:modified xsi:type="dcterms:W3CDTF">2022-12-13T18:05:00Z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0x01010054170F956FEEC8428D30E32616989A6A</vt:lpwstr>
  </property>
  <property fmtid="{D5CDD505-2E9C-101B-9397-08002B2CF9AE}" pid="3" name="_dlc_DocIdItemGuid">
    <vt:lpwstr>ad6a30e5-844d-4d21-94eb-9c84c5d20f8c</vt:lpwstr>
  </property>
  <property fmtid="{D5CDD505-2E9C-101B-9397-08002B2CF9AE}" pid="4" name="MediaServiceImageTags">
    <vt:lpwstr/>
  </property>
</Properties>
</file>