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handoutMasterIdLst>
    <p:handoutMasterId r:id="rId10"/>
  </p:handoutMasterIdLst>
  <p:sldIdLst>
    <p:sldId id="265" r:id="rId5"/>
    <p:sldId id="258" r:id="rId6"/>
    <p:sldId id="266" r:id="rId7"/>
    <p:sldId id="263"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270" y="-180"/>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2017 </a:t>
            </a:r>
            <a:r>
              <a:rPr lang="en-US" altLang="en-US" sz="2000" dirty="0" smtClean="0"/>
              <a:t>NAIOP Northwest Florida </a:t>
            </a:r>
            <a:br>
              <a:rPr lang="en-US" altLang="en-US" sz="2000" dirty="0" smtClean="0"/>
            </a:br>
            <a:r>
              <a:rPr lang="en-US" altLang="en-US" sz="2000" dirty="0" smtClean="0"/>
              <a:t>Broker Award 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five (5) PowerPoint color slides, including the title slide, broker headshot, broker bio, company logo, and project/deal photos. </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850-466-3821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20, </a:t>
            </a:r>
            <a:r>
              <a:rPr lang="en-US" altLang="en-US" sz="1200" b="1" u="sng" dirty="0" smtClean="0">
                <a:solidFill>
                  <a:schemeClr val="bg1"/>
                </a:solidFill>
                <a:latin typeface="Helvetica" charset="0"/>
              </a:rPr>
              <a:t>2017</a:t>
            </a:r>
            <a:r>
              <a:rPr lang="en-US" altLang="en-US" sz="1200" b="1" dirty="0" smtClean="0">
                <a:solidFill>
                  <a:schemeClr val="bg1"/>
                </a:solidFill>
                <a:latin typeface="Helvetica" charset="0"/>
              </a:rPr>
              <a:t>.</a:t>
            </a:r>
            <a:endParaRPr lang="en-US" altLang="en-US" sz="1200" b="1" dirty="0" smtClean="0">
              <a:solidFill>
                <a:schemeClr val="bg1"/>
              </a:solidFill>
              <a:latin typeface="Helvetica" charset="0"/>
            </a:endParaRP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200" dirty="0">
                <a:solidFill>
                  <a:srgbClr val="FF7C80"/>
                </a:solidFill>
                <a:latin typeface="Helvetica" charset="0"/>
              </a:rPr>
              <a:t>Building Area: (sf)</a:t>
            </a:r>
          </a:p>
          <a:p>
            <a:r>
              <a:rPr lang="en-US" altLang="en-US" sz="1200" b="1" dirty="0">
                <a:solidFill>
                  <a:schemeClr val="bg1"/>
                </a:solidFill>
                <a:latin typeface="Helvetica" charset="0"/>
              </a:rPr>
              <a:t>Fill in Here</a:t>
            </a:r>
          </a:p>
          <a:p>
            <a:endParaRPr lang="en-US" altLang="en-US" sz="1200" dirty="0">
              <a:solidFill>
                <a:schemeClr val="bg1"/>
              </a:solidFill>
              <a:latin typeface="Helvetica" charset="0"/>
            </a:endParaRPr>
          </a:p>
          <a:p>
            <a:r>
              <a:rPr lang="en-US" altLang="en-US" sz="1200" dirty="0">
                <a:solidFill>
                  <a:srgbClr val="FF7C80"/>
                </a:solidFill>
                <a:latin typeface="Helvetica" charset="0"/>
              </a:rPr>
              <a:t>Location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dirty="0">
              <a:solidFill>
                <a:srgbClr val="FF7C80"/>
              </a:solidFill>
              <a:latin typeface="Helvetica" charset="0"/>
            </a:endParaRPr>
          </a:p>
          <a:p>
            <a:r>
              <a:rPr lang="en-US" altLang="en-US" sz="1200" dirty="0">
                <a:solidFill>
                  <a:srgbClr val="FF7C80"/>
                </a:solidFill>
                <a:latin typeface="Helvetica" charset="0"/>
              </a:rPr>
              <a:t>Type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b="1" dirty="0">
              <a:solidFill>
                <a:schemeClr val="bg1"/>
              </a:solidFill>
              <a:latin typeface="Helvetica" charset="0"/>
            </a:endParaRPr>
          </a:p>
          <a:p>
            <a:r>
              <a:rPr lang="en-US" altLang="en-US" sz="1200" dirty="0" smtClean="0">
                <a:solidFill>
                  <a:srgbClr val="FF7C80"/>
                </a:solidFill>
                <a:latin typeface="Helvetica" charset="0"/>
              </a:rPr>
              <a:t>Other </a:t>
            </a:r>
            <a:r>
              <a:rPr lang="en-US" altLang="en-US" sz="1200" dirty="0">
                <a:solidFill>
                  <a:srgbClr val="FF7C80"/>
                </a:solidFill>
                <a:latin typeface="Helvetica" charset="0"/>
              </a:rPr>
              <a:t>pertinent information:</a:t>
            </a:r>
          </a:p>
          <a:p>
            <a:r>
              <a:rPr lang="en-US" altLang="en-US" sz="1200" b="1" dirty="0">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500" dirty="0" smtClean="0">
                <a:solidFill>
                  <a:schemeClr val="bg1"/>
                </a:solidFill>
                <a:latin typeface="Helvetica" charset="0"/>
              </a:rPr>
              <a:t>Address each of the following in paragraph form. Each section is worth a maximum of 33.3 points. </a:t>
            </a:r>
          </a:p>
          <a:p>
            <a:r>
              <a:rPr lang="en-US" sz="1500" dirty="0">
                <a:solidFill>
                  <a:schemeClr val="bg1"/>
                </a:solidFill>
                <a:latin typeface="Helvetica" charset="0"/>
              </a:rPr>
              <a:t> </a:t>
            </a:r>
          </a:p>
          <a:p>
            <a:r>
              <a:rPr lang="en-US" sz="1500" dirty="0">
                <a:solidFill>
                  <a:schemeClr val="bg1"/>
                </a:solidFill>
                <a:latin typeface="Helvetica" charset="0"/>
              </a:rPr>
              <a:t>Please provide the address and whether you were the listing, cooperating, or transaction broker on the commercial deal you are submitting.  Keep all responses less than 2 pages, 1.5 line spacing minimum, typed in length.</a:t>
            </a:r>
          </a:p>
          <a:p>
            <a:r>
              <a:rPr lang="en-US" sz="1500" dirty="0">
                <a:solidFill>
                  <a:schemeClr val="bg1"/>
                </a:solidFill>
                <a:latin typeface="Helvetica" charset="0"/>
              </a:rPr>
              <a:t> </a:t>
            </a:r>
          </a:p>
          <a:p>
            <a:r>
              <a:rPr lang="en-US" sz="1500" dirty="0" smtClean="0">
                <a:solidFill>
                  <a:schemeClr val="bg1"/>
                </a:solidFill>
                <a:latin typeface="Helvetica" charset="0"/>
              </a:rPr>
              <a:t>SECTION 1 - Magnitude</a:t>
            </a:r>
            <a:r>
              <a:rPr lang="en-US" sz="1500" dirty="0">
                <a:solidFill>
                  <a:schemeClr val="bg1"/>
                </a:solidFill>
                <a:latin typeface="Helvetica" charset="0"/>
              </a:rPr>
              <a:t>: Describe the magnitude of the deal in terms of square footage, dollar amount, acreage, or other factors that you believe make this deal significant.</a:t>
            </a:r>
          </a:p>
          <a:p>
            <a:r>
              <a:rPr lang="en-US" sz="1500" dirty="0">
                <a:solidFill>
                  <a:schemeClr val="bg1"/>
                </a:solidFill>
                <a:latin typeface="Helvetica" charset="0"/>
              </a:rPr>
              <a:t> </a:t>
            </a:r>
          </a:p>
          <a:p>
            <a:r>
              <a:rPr lang="en-US" sz="1500" dirty="0" smtClean="0">
                <a:solidFill>
                  <a:schemeClr val="bg1"/>
                </a:solidFill>
                <a:latin typeface="Helvetica" charset="0"/>
              </a:rPr>
              <a:t>SECTION 2 – </a:t>
            </a:r>
            <a:r>
              <a:rPr lang="en-US" sz="1500" dirty="0">
                <a:solidFill>
                  <a:schemeClr val="bg1"/>
                </a:solidFill>
                <a:latin typeface="Helvetica" charset="0"/>
              </a:rPr>
              <a:t> Challenges Overcome: Describe any and all challenges overcome. </a:t>
            </a:r>
            <a:r>
              <a:rPr lang="en-US" sz="1500" dirty="0" smtClean="0">
                <a:solidFill>
                  <a:schemeClr val="bg1"/>
                </a:solidFill>
                <a:latin typeface="Helvetica" charset="0"/>
              </a:rPr>
              <a:t>For </a:t>
            </a:r>
            <a:r>
              <a:rPr lang="en-US" sz="1500" dirty="0">
                <a:solidFill>
                  <a:schemeClr val="bg1"/>
                </a:solidFill>
                <a:latin typeface="Helvetica" charset="0"/>
              </a:rPr>
              <a:t>example whether the closing was dependent on any unusual contingencies, or any zoning or variance changes that needed to happen to secure the deal, or any unusual financing arrangements, or any added complexity due to dealing with a government or other large bureaucratic entity, etc.</a:t>
            </a:r>
          </a:p>
          <a:p>
            <a:r>
              <a:rPr lang="en-US" sz="1500" dirty="0">
                <a:solidFill>
                  <a:schemeClr val="bg1"/>
                </a:solidFill>
                <a:latin typeface="Helvetica" charset="0"/>
              </a:rPr>
              <a:t> </a:t>
            </a:r>
          </a:p>
          <a:p>
            <a:r>
              <a:rPr lang="en-US" sz="1500" dirty="0" smtClean="0">
                <a:solidFill>
                  <a:schemeClr val="bg1"/>
                </a:solidFill>
                <a:latin typeface="Helvetica" charset="0"/>
              </a:rPr>
              <a:t>SECTION 3 – Broker Involvement: Describe </a:t>
            </a:r>
            <a:r>
              <a:rPr lang="en-US" sz="1500" dirty="0">
                <a:solidFill>
                  <a:schemeClr val="bg1"/>
                </a:solidFill>
                <a:latin typeface="Helvetica" charset="0"/>
              </a:rPr>
              <a:t>your specific role in bringing this deal </a:t>
            </a:r>
            <a:r>
              <a:rPr lang="en-US" sz="1500" dirty="0" smtClean="0">
                <a:solidFill>
                  <a:schemeClr val="bg1"/>
                </a:solidFill>
                <a:latin typeface="Helvetica" charset="0"/>
              </a:rPr>
              <a:t>about. In </a:t>
            </a:r>
            <a:r>
              <a:rPr lang="en-US" sz="1500" dirty="0">
                <a:solidFill>
                  <a:schemeClr val="bg1"/>
                </a:solidFill>
                <a:latin typeface="Helvetica" charset="0"/>
              </a:rPr>
              <a:t>other words, </a:t>
            </a:r>
            <a:r>
              <a:rPr lang="en-US" sz="1500" dirty="0" smtClean="0">
                <a:solidFill>
                  <a:schemeClr val="bg1"/>
                </a:solidFill>
                <a:latin typeface="Helvetica" charset="0"/>
              </a:rPr>
              <a:t>in your absence, would this deal </a:t>
            </a:r>
            <a:r>
              <a:rPr lang="en-US" sz="1500" dirty="0">
                <a:solidFill>
                  <a:schemeClr val="bg1"/>
                </a:solidFill>
                <a:latin typeface="Helvetica" charset="0"/>
              </a:rPr>
              <a:t>still have been consummated, just with another broker? </a:t>
            </a:r>
            <a:r>
              <a:rPr lang="en-US" sz="1500" dirty="0" smtClean="0">
                <a:solidFill>
                  <a:schemeClr val="bg1"/>
                </a:solidFill>
                <a:latin typeface="Helvetica" charset="0"/>
              </a:rPr>
              <a:t>Or </a:t>
            </a:r>
            <a:r>
              <a:rPr lang="en-US" sz="1500" dirty="0">
                <a:solidFill>
                  <a:schemeClr val="bg1"/>
                </a:solidFill>
                <a:latin typeface="Helvetica" charset="0"/>
              </a:rPr>
              <a:t>was your involvement such an integral part that had you not participated the deal would not have closed? </a:t>
            </a:r>
            <a:r>
              <a:rPr lang="en-US" sz="1500" dirty="0" smtClean="0">
                <a:solidFill>
                  <a:schemeClr val="bg1"/>
                </a:solidFill>
                <a:latin typeface="Helvetica" charset="0"/>
              </a:rPr>
              <a:t>Please </a:t>
            </a:r>
            <a:r>
              <a:rPr lang="en-US" sz="1500" dirty="0">
                <a:solidFill>
                  <a:schemeClr val="bg1"/>
                </a:solidFill>
                <a:latin typeface="Helvetica" charset="0"/>
              </a:rPr>
              <a:t>expound on your specific role.</a:t>
            </a: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473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This is the template for all image slides.</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The large number above represents the entry and slide number (</a:t>
            </a:r>
            <a:r>
              <a:rPr lang="en-US" altLang="en-US" sz="1100" dirty="0" err="1">
                <a:solidFill>
                  <a:schemeClr val="bg1"/>
                </a:solidFill>
                <a:latin typeface="Helvetica" charset="0"/>
              </a:rPr>
              <a:t>entry#.slide</a:t>
            </a:r>
            <a:r>
              <a:rPr lang="en-US" altLang="en-US" sz="1100" dirty="0">
                <a:solidFill>
                  <a:schemeClr val="bg1"/>
                </a:solidFill>
                <a:latin typeface="Helvetica" charset="0"/>
              </a:rPr>
              <a:t>#)  </a:t>
            </a:r>
          </a:p>
          <a:p>
            <a:pPr>
              <a:lnSpc>
                <a:spcPct val="90000"/>
              </a:lnSpc>
            </a:pPr>
            <a:r>
              <a:rPr lang="en-US" altLang="en-US" sz="1100" dirty="0">
                <a:solidFill>
                  <a:schemeClr val="bg1"/>
                </a:solidFill>
                <a:latin typeface="Helvetica" charset="0"/>
              </a:rPr>
              <a:t>The box that contains these instructions is to be used for a description if desired.</a:t>
            </a:r>
          </a:p>
          <a:p>
            <a:pPr>
              <a:lnSpc>
                <a:spcPct val="90000"/>
              </a:lnSpc>
            </a:pPr>
            <a:r>
              <a:rPr lang="en-US" altLang="en-US" sz="1100" dirty="0">
                <a:solidFill>
                  <a:schemeClr val="bg1"/>
                </a:solidFill>
                <a:latin typeface="Helvetica" charset="0"/>
              </a:rPr>
              <a:t>Please replace the text as necessary, do not alter location or formatting. </a:t>
            </a:r>
          </a:p>
          <a:p>
            <a:pPr>
              <a:lnSpc>
                <a:spcPct val="90000"/>
              </a:lnSpc>
            </a:pPr>
            <a:endParaRPr lang="en-US" altLang="en-US" sz="900" dirty="0">
              <a:solidFill>
                <a:schemeClr val="bg1"/>
              </a:solidFill>
              <a:latin typeface="Helvetica" charset="0"/>
            </a:endParaRPr>
          </a:p>
          <a:p>
            <a:pPr>
              <a:lnSpc>
                <a:spcPct val="90000"/>
              </a:lnSpc>
            </a:pPr>
            <a:r>
              <a:rPr lang="en-US" altLang="en-US" sz="1100" dirty="0" smtClean="0">
                <a:solidFill>
                  <a:schemeClr val="bg1"/>
                </a:solidFill>
                <a:latin typeface="Helvetica" charset="0"/>
              </a:rPr>
              <a:t>To </a:t>
            </a:r>
            <a:r>
              <a:rPr lang="en-US" altLang="en-US" sz="1100" dirty="0">
                <a:solidFill>
                  <a:schemeClr val="bg1"/>
                </a:solidFill>
                <a:latin typeface="Helvetica" charset="0"/>
              </a:rPr>
              <a:t>insert images:</a:t>
            </a:r>
          </a:p>
          <a:p>
            <a:pPr>
              <a:lnSpc>
                <a:spcPct val="90000"/>
              </a:lnSpc>
            </a:pPr>
            <a:r>
              <a:rPr lang="en-US" altLang="en-US" sz="1100" dirty="0">
                <a:solidFill>
                  <a:schemeClr val="bg1"/>
                </a:solidFill>
                <a:latin typeface="Helvetica" charset="0"/>
              </a:rPr>
              <a:t>(insert &gt; picture &gt; from file)</a:t>
            </a:r>
          </a:p>
          <a:p>
            <a:pPr>
              <a:lnSpc>
                <a:spcPct val="90000"/>
              </a:lnSpc>
            </a:pPr>
            <a:r>
              <a:rPr lang="en-US" altLang="en-US" sz="1100" dirty="0">
                <a:solidFill>
                  <a:schemeClr val="bg1"/>
                </a:solidFill>
                <a:latin typeface="Helvetica" charset="0"/>
              </a:rPr>
              <a:t>To resize: select picture, then: (format &gt; picture)</a:t>
            </a:r>
          </a:p>
          <a:p>
            <a:pPr>
              <a:lnSpc>
                <a:spcPct val="90000"/>
              </a:lnSpc>
            </a:pPr>
            <a:r>
              <a:rPr lang="en-US" altLang="en-US" sz="1100" dirty="0">
                <a:solidFill>
                  <a:schemeClr val="bg1"/>
                </a:solidFill>
                <a:latin typeface="Helvetica" charset="0"/>
              </a:rPr>
              <a:t>If you don’t see the dotted guide lines go to view menu and choose “show guides.”</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You can include more than one picture on a slide. If the name of the project is on the building and you can tell what the logo is, blur it out.</a:t>
            </a:r>
            <a:endParaRPr lang="en-US" altLang="en-US" sz="1100" b="1" dirty="0">
              <a:solidFill>
                <a:schemeClr val="bg1"/>
              </a:solidFill>
              <a:latin typeface="Helvetica" charset="0"/>
            </a:endParaRP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dirty="0" smtClean="0">
                <a:solidFill>
                  <a:schemeClr val="bg1"/>
                </a:solidFill>
                <a:latin typeface="Helvetica" charset="0"/>
                <a:cs typeface="Times" charset="0"/>
              </a:rPr>
              <a:t>Deal Name</a:t>
            </a:r>
            <a:r>
              <a:rPr lang="en-US" altLang="en-US" sz="1000" dirty="0">
                <a:solidFill>
                  <a:schemeClr val="bg1"/>
                </a:solidFill>
                <a:latin typeface="Helvetica" charset="0"/>
                <a:cs typeface="Times" charset="0"/>
              </a:rPr>
              <a:t>:</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smtClean="0">
                <a:solidFill>
                  <a:schemeClr val="bg1"/>
                </a:solidFill>
                <a:latin typeface="Helvetica" charset="0"/>
                <a:cs typeface="Times" charset="0"/>
              </a:rPr>
              <a:t>Deal </a:t>
            </a:r>
            <a:r>
              <a:rPr lang="en-US" altLang="en-US" sz="1000" dirty="0">
                <a:solidFill>
                  <a:schemeClr val="bg1"/>
                </a:solidFill>
                <a:latin typeface="Helvetica" charset="0"/>
                <a:cs typeface="Times" charset="0"/>
              </a:rPr>
              <a:t>Location:</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Owner/Client:</a:t>
            </a:r>
          </a:p>
          <a:p>
            <a:pPr>
              <a:lnSpc>
                <a:spcPct val="90000"/>
              </a:lnSpc>
            </a:pPr>
            <a:r>
              <a:rPr lang="en-US" altLang="en-US" sz="1000" dirty="0">
                <a:solidFill>
                  <a:schemeClr val="bg1"/>
                </a:solidFill>
                <a:latin typeface="Helvetica" charset="0"/>
                <a:cs typeface="Times" charset="0"/>
              </a:rPr>
              <a:t>(name, phone, e-mail and address)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Architects of Record, Contractors, Consultants and any other project participants:</a:t>
            </a:r>
          </a:p>
          <a:p>
            <a:pPr>
              <a:lnSpc>
                <a:spcPct val="90000"/>
              </a:lnSpc>
            </a:pPr>
            <a:r>
              <a:rPr lang="en-US" altLang="en-US" sz="1000" dirty="0">
                <a:solidFill>
                  <a:schemeClr val="bg1"/>
                </a:solidFill>
                <a:latin typeface="Helvetica" charset="0"/>
                <a:cs typeface="Times" charset="0"/>
              </a:rPr>
              <a:t>(names, phone, and e-mail addresses)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Contact Person:</a:t>
            </a:r>
          </a:p>
          <a:p>
            <a:pPr>
              <a:lnSpc>
                <a:spcPct val="90000"/>
              </a:lnSpc>
            </a:pPr>
            <a:r>
              <a:rPr lang="en-US" altLang="en-US" sz="1000" dirty="0">
                <a:solidFill>
                  <a:schemeClr val="bg1"/>
                </a:solidFill>
                <a:latin typeface="Helvetica" charset="0"/>
                <a:cs typeface="Times" charset="0"/>
              </a:rPr>
              <a:t>(name, phone , e-mail and address</a:t>
            </a:r>
          </a:p>
          <a:p>
            <a:pPr>
              <a:lnSpc>
                <a:spcPct val="90000"/>
              </a:lnSpc>
            </a:pPr>
            <a:r>
              <a:rPr lang="en-US" altLang="en-US" sz="12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385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b="1" dirty="0" smtClean="0">
                <a:solidFill>
                  <a:schemeClr val="bg1"/>
                </a:solidFill>
                <a:latin typeface="Helvetica" charset="0"/>
              </a:rPr>
              <a:t>Your </a:t>
            </a:r>
            <a:r>
              <a:rPr lang="en-US" altLang="en-US" sz="1100" b="1" dirty="0">
                <a:solidFill>
                  <a:schemeClr val="bg1"/>
                </a:solidFill>
                <a:latin typeface="Helvetica" charset="0"/>
              </a:rPr>
              <a:t>entries must be received by </a:t>
            </a:r>
            <a:r>
              <a:rPr lang="en-US" altLang="en-US" sz="1100" b="1" u="sng" dirty="0">
                <a:solidFill>
                  <a:schemeClr val="bg1"/>
                </a:solidFill>
                <a:latin typeface="Helvetica" charset="0"/>
              </a:rPr>
              <a:t>11:59 PM on </a:t>
            </a:r>
            <a:r>
              <a:rPr lang="en-US" altLang="en-US" sz="1100" b="1" u="sng" smtClean="0">
                <a:solidFill>
                  <a:schemeClr val="bg1"/>
                </a:solidFill>
                <a:latin typeface="Helvetica" charset="0"/>
              </a:rPr>
              <a:t>December 20, </a:t>
            </a:r>
            <a:r>
              <a:rPr lang="en-US" altLang="en-US" sz="1100" b="1" u="sng" smtClean="0">
                <a:solidFill>
                  <a:schemeClr val="bg1"/>
                </a:solidFill>
                <a:latin typeface="Helvetica" charset="0"/>
              </a:rPr>
              <a:t>2017</a:t>
            </a:r>
            <a:r>
              <a:rPr lang="en-US" altLang="en-US" sz="1100" b="1" smtClean="0">
                <a:solidFill>
                  <a:schemeClr val="bg1"/>
                </a:solidFill>
                <a:latin typeface="Helvetica" charset="0"/>
              </a:rPr>
              <a:t>.</a:t>
            </a:r>
            <a:endParaRPr lang="en-US" altLang="en-US" sz="1100" b="1" dirty="0" smtClean="0">
              <a:solidFill>
                <a:schemeClr val="bg1"/>
              </a:solidFill>
              <a:latin typeface="Helvetica" charset="0"/>
            </a:endParaRP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170F956FEEC8428D30E32616989A6A" ma:contentTypeVersion="7" ma:contentTypeDescription="Create a new document." ma:contentTypeScope="" ma:versionID="93a5224dc2445cd27bf48794e5760506">
  <xsd:schema xmlns:xsd="http://www.w3.org/2001/XMLSchema" xmlns:xs="http://www.w3.org/2001/XMLSchema" xmlns:p="http://schemas.microsoft.com/office/2006/metadata/properties" xmlns:ns2="fb1bfa45-26c0-42ed-83ec-356350afb08f" xmlns:ns3="588369f9-d788-4321-a18f-e3582b6a7a6b" targetNamespace="http://schemas.microsoft.com/office/2006/metadata/properties" ma:root="true" ma:fieldsID="9dada046ef1e7019598bb058946d76a5" ns2:_="" ns3:_="">
    <xsd:import namespace="fb1bfa45-26c0-42ed-83ec-356350afb08f"/>
    <xsd:import namespace="588369f9-d788-4321-a18f-e3582b6a7a6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fa45-26c0-42ed-83ec-356350afb0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8369f9-d788-4321-a18f-e3582b6a7a6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EC1C3F-1AF7-4E2F-9964-7958D48516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fa45-26c0-42ed-83ec-356350afb08f"/>
    <ds:schemaRef ds:uri="588369f9-d788-4321-a18f-e3582b6a7a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C4DCE8-177A-4C6F-B1D2-C53141CF4691}">
  <ds:schemaRefs>
    <ds:schemaRef ds:uri="http://schemas.openxmlformats.org/package/2006/metadata/core-properties"/>
    <ds:schemaRef ds:uri="fb1bfa45-26c0-42ed-83ec-356350afb08f"/>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88369f9-d788-4321-a18f-e3582b6a7a6b"/>
    <ds:schemaRef ds:uri="http://purl.org/dc/terms/"/>
    <ds:schemaRef ds:uri="http://www.w3.org/XML/1998/namespace"/>
  </ds:schemaRefs>
</ds:datastoreItem>
</file>

<file path=customXml/itemProps3.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848</TotalTime>
  <Words>789</Words>
  <Application>Microsoft Office PowerPoint</Application>
  <PresentationFormat>On-screen Show (4:3)</PresentationFormat>
  <Paragraphs>114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2017 NAIOP Northwest Florida  Broker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67</cp:revision>
  <dcterms:created xsi:type="dcterms:W3CDTF">2001-11-08T17:08:56Z</dcterms:created>
  <dcterms:modified xsi:type="dcterms:W3CDTF">2017-11-08T15:48:54Z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0x01010054170F956FEEC8428D30E32616989A6A</vt:lpwstr>
  </property>
  <property fmtid="{D5CDD505-2E9C-101B-9397-08002B2CF9AE}" pid="3" name="_dlc_DocIdItemGuid">
    <vt:lpwstr>ad6a30e5-844d-4d21-94eb-9c84c5d20f8c</vt:lpwstr>
  </property>
</Properties>
</file>